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1002" r:id="rId2"/>
    <p:sldId id="1003" r:id="rId3"/>
    <p:sldId id="1004" r:id="rId4"/>
    <p:sldId id="1005" r:id="rId5"/>
    <p:sldId id="1006" r:id="rId6"/>
  </p:sldIdLst>
  <p:sldSz cx="9144000" cy="5143500" type="screen16x9"/>
  <p:notesSz cx="6858000" cy="9144000"/>
  <p:defaultTextStyle>
    <a:defPPr>
      <a:defRPr lang="en-US"/>
    </a:defPPr>
    <a:lvl1pPr marL="0" algn="l" defTabSz="40818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08188" algn="l" defTabSz="40818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16376" algn="l" defTabSz="40818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24564" algn="l" defTabSz="40818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32753" algn="l" defTabSz="40818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40941" algn="l" defTabSz="40818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49129" algn="l" defTabSz="40818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57317" algn="l" defTabSz="40818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65505" algn="l" defTabSz="40818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1" clrIdx="0"/>
  <p:cmAuthor id="2" name="Maximilian Bucher" initials="MB" lastIdx="2" clrIdx="1">
    <p:extLst>
      <p:ext uri="{19B8F6BF-5375-455C-9EA6-DF929625EA0E}">
        <p15:presenceInfo xmlns:p15="http://schemas.microsoft.com/office/powerpoint/2012/main" userId="S::maximilian.bucher@systemiq.earth::71316b26-0e64-4411-998f-865ef47611b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21C53"/>
    <a:srgbClr val="F1BD3C"/>
    <a:srgbClr val="F79645"/>
    <a:srgbClr val="7F09E1"/>
    <a:srgbClr val="B337AD"/>
    <a:srgbClr val="FFAD00"/>
    <a:srgbClr val="2F8218"/>
    <a:srgbClr val="F67AEB"/>
    <a:srgbClr val="682264"/>
    <a:srgbClr val="4383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1" autoAdjust="0"/>
    <p:restoredTop sz="95306" autoAdjust="0"/>
  </p:normalViewPr>
  <p:slideViewPr>
    <p:cSldViewPr snapToGrid="0" snapToObjects="1">
      <p:cViewPr varScale="1">
        <p:scale>
          <a:sx n="104" d="100"/>
          <a:sy n="104" d="100"/>
        </p:scale>
        <p:origin x="259" y="5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9" d="100"/>
          <a:sy n="89" d="100"/>
        </p:scale>
        <p:origin x="3840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er%20Lueth\Desktop\Number%20of%20Striga%20plan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Mappe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Number of Striga plants 105 days after planting</a:t>
            </a:r>
          </a:p>
        </c:rich>
      </c:tx>
      <c:layout>
        <c:manualLayout>
          <c:xMode val="edge"/>
          <c:yMode val="edge"/>
          <c:x val="0.1267309609812742"/>
          <c:y val="3.07484588928543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Site 1 (Gem, Siaya)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Sheet1!$A$3:$A$6</c:f>
              <c:strCache>
                <c:ptCount val="4"/>
                <c:pt idx="0">
                  <c:v>Blank</c:v>
                </c:pt>
                <c:pt idx="1">
                  <c:v>Kichawi Kill 6 g/kg seeds</c:v>
                </c:pt>
                <c:pt idx="2">
                  <c:v>Kichawi Kill 8 g/kg seeds</c:v>
                </c:pt>
                <c:pt idx="3">
                  <c:v>Kichawi Kill 10 g/kg seeds</c:v>
                </c:pt>
              </c:strCache>
            </c:strRef>
          </c:cat>
          <c:val>
            <c:numRef>
              <c:f>Sheet1!$B$3:$B$6</c:f>
              <c:numCache>
                <c:formatCode>General</c:formatCode>
                <c:ptCount val="4"/>
                <c:pt idx="0">
                  <c:v>78.5</c:v>
                </c:pt>
                <c:pt idx="1">
                  <c:v>28.3</c:v>
                </c:pt>
                <c:pt idx="2">
                  <c:v>20.5</c:v>
                </c:pt>
                <c:pt idx="3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C8-488F-A5B6-23AE6F8113D3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Site 2 (Butere, Kakamega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Sheet1!$A$3:$A$6</c:f>
              <c:strCache>
                <c:ptCount val="4"/>
                <c:pt idx="0">
                  <c:v>Blank</c:v>
                </c:pt>
                <c:pt idx="1">
                  <c:v>Kichawi Kill 6 g/kg seeds</c:v>
                </c:pt>
                <c:pt idx="2">
                  <c:v>Kichawi Kill 8 g/kg seeds</c:v>
                </c:pt>
                <c:pt idx="3">
                  <c:v>Kichawi Kill 10 g/kg seeds</c:v>
                </c:pt>
              </c:strCache>
            </c:strRef>
          </c:cat>
          <c:val>
            <c:numRef>
              <c:f>Sheet1!$C$3:$C$6</c:f>
              <c:numCache>
                <c:formatCode>General</c:formatCode>
                <c:ptCount val="4"/>
                <c:pt idx="0">
                  <c:v>159.80000000000001</c:v>
                </c:pt>
                <c:pt idx="1">
                  <c:v>92.5</c:v>
                </c:pt>
                <c:pt idx="2">
                  <c:v>51.5</c:v>
                </c:pt>
                <c:pt idx="3">
                  <c:v>27.8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C8-488F-A5B6-23AE6F8113D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38802448"/>
        <c:axId val="438803528"/>
      </c:barChart>
      <c:catAx>
        <c:axId val="4388024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400" dirty="0"/>
                  <a:t>Treatment</a:t>
                </a:r>
              </a:p>
            </c:rich>
          </c:tx>
          <c:layout>
            <c:manualLayout>
              <c:xMode val="edge"/>
              <c:yMode val="edge"/>
              <c:x val="0.4580578524666008"/>
              <c:y val="0.8624415235422786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cap="none" baseline="0">
                <a:solidFill>
                  <a:schemeClr val="dk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38803528"/>
        <c:crosses val="autoZero"/>
        <c:auto val="1"/>
        <c:lblAlgn val="ctr"/>
        <c:lblOffset val="100"/>
        <c:noMultiLvlLbl val="0"/>
      </c:catAx>
      <c:valAx>
        <c:axId val="43880352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400" dirty="0"/>
                  <a:t>Number</a:t>
                </a:r>
                <a:r>
                  <a:rPr lang="en-GB" sz="1400" baseline="0" dirty="0"/>
                  <a:t> of Striga plants per plot</a:t>
                </a:r>
                <a:endParaRPr lang="en-GB" sz="14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GB"/>
            </a:p>
          </c:txPr>
        </c:title>
        <c:numFmt formatCode="General" sourceLinked="1"/>
        <c:majorTickMark val="none"/>
        <c:minorTickMark val="none"/>
        <c:tickLblPos val="nextTo"/>
        <c:crossAx val="438802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082680699882907"/>
          <c:y val="0.1520454567251405"/>
          <c:w val="0.48820798854924541"/>
          <c:h val="5.2706308741113282E-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Yield after treatment with </a:t>
            </a:r>
            <a:r>
              <a:rPr lang="en-GB" dirty="0" err="1"/>
              <a:t>Kichawi</a:t>
            </a:r>
            <a:r>
              <a:rPr lang="en-GB" dirty="0"/>
              <a:t> Kill in sorghum</a:t>
            </a:r>
          </a:p>
        </c:rich>
      </c:tx>
      <c:layout>
        <c:manualLayout>
          <c:xMode val="edge"/>
          <c:yMode val="edge"/>
          <c:x val="0.17434014718354721"/>
          <c:y val="6.19225671993861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1872503877671031E-2"/>
          <c:y val="0.1085833766051983"/>
          <c:w val="0.925171437101862"/>
          <c:h val="0.747331059476092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Tabelle1!$C$2</c:f>
              <c:strCache>
                <c:ptCount val="1"/>
                <c:pt idx="0">
                  <c:v>Site 1 (Gem, Siaya)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Tabelle1!$B$3:$B$6</c:f>
              <c:strCache>
                <c:ptCount val="4"/>
                <c:pt idx="0">
                  <c:v>Blank</c:v>
                </c:pt>
                <c:pt idx="1">
                  <c:v>Kichawi Kill 6 g/kg seeds</c:v>
                </c:pt>
                <c:pt idx="2">
                  <c:v>Kichawi Kill 8 g/kg seeds</c:v>
                </c:pt>
                <c:pt idx="3">
                  <c:v>Kichawi Kill 10 g/kg seeds</c:v>
                </c:pt>
              </c:strCache>
            </c:strRef>
          </c:cat>
          <c:val>
            <c:numRef>
              <c:f>Tabelle1!$C$3:$C$6</c:f>
              <c:numCache>
                <c:formatCode>General</c:formatCode>
                <c:ptCount val="4"/>
                <c:pt idx="0">
                  <c:v>1.53</c:v>
                </c:pt>
                <c:pt idx="1">
                  <c:v>4.1900000000000004</c:v>
                </c:pt>
                <c:pt idx="2">
                  <c:v>3.25</c:v>
                </c:pt>
                <c:pt idx="3">
                  <c:v>3.51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BC-47AE-9547-4C6B3051FAD1}"/>
            </c:ext>
          </c:extLst>
        </c:ser>
        <c:ser>
          <c:idx val="1"/>
          <c:order val="1"/>
          <c:tx>
            <c:strRef>
              <c:f>Tabelle1!$D$2</c:f>
              <c:strCache>
                <c:ptCount val="1"/>
                <c:pt idx="0">
                  <c:v>Site 2 (Butere, Kakamega)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Tabelle1!$B$3:$B$6</c:f>
              <c:strCache>
                <c:ptCount val="4"/>
                <c:pt idx="0">
                  <c:v>Blank</c:v>
                </c:pt>
                <c:pt idx="1">
                  <c:v>Kichawi Kill 6 g/kg seeds</c:v>
                </c:pt>
                <c:pt idx="2">
                  <c:v>Kichawi Kill 8 g/kg seeds</c:v>
                </c:pt>
                <c:pt idx="3">
                  <c:v>Kichawi Kill 10 g/kg seeds</c:v>
                </c:pt>
              </c:strCache>
            </c:strRef>
          </c:cat>
          <c:val>
            <c:numRef>
              <c:f>Tabelle1!$D$3:$D$6</c:f>
              <c:numCache>
                <c:formatCode>General</c:formatCode>
                <c:ptCount val="4"/>
                <c:pt idx="0">
                  <c:v>2.66</c:v>
                </c:pt>
                <c:pt idx="1">
                  <c:v>3.99</c:v>
                </c:pt>
                <c:pt idx="2">
                  <c:v>5.14</c:v>
                </c:pt>
                <c:pt idx="3">
                  <c:v>5.39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BC-47AE-9547-4C6B3051FAD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365566640"/>
        <c:axId val="365552240"/>
      </c:barChart>
      <c:catAx>
        <c:axId val="3655666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400" dirty="0"/>
                  <a:t>Treatment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cap="none" baseline="0">
                <a:solidFill>
                  <a:schemeClr val="dk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65552240"/>
        <c:crosses val="autoZero"/>
        <c:auto val="1"/>
        <c:lblAlgn val="ctr"/>
        <c:lblOffset val="100"/>
        <c:noMultiLvlLbl val="0"/>
      </c:catAx>
      <c:valAx>
        <c:axId val="36555224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400" dirty="0"/>
                  <a:t>Yield in kg per plot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365566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6.3092976596728981E-2"/>
          <c:y val="0.18543045113355847"/>
          <c:w val="0.53876078009846151"/>
          <c:h val="8.0838419685657206E-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A422826-DE28-374F-8BAD-50DA7FC6128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D2B913-7A45-594A-899A-223F50A3E03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7EDC7B-D8EE-A648-90AC-6B7307A9F08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968C73-062A-0D4F-A8C6-8ABAD6C411D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B2DA86-A889-A749-8829-B5D69A0AC30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64E2EA-32DA-0A4A-B2E9-5EC3F8474AD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1103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396410-1213-F046-8AAB-1E2A0C7DC88D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51FBF-1F2A-5D4E-933B-2F845A726C7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251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08188" rtl="0" eaLnBrk="1" latinLnBrk="0" hangingPunct="1">
      <a:defRPr sz="1079" kern="1200">
        <a:solidFill>
          <a:schemeClr val="tx1"/>
        </a:solidFill>
        <a:latin typeface="+mn-lt"/>
        <a:ea typeface="+mn-ea"/>
        <a:cs typeface="+mn-cs"/>
      </a:defRPr>
    </a:lvl1pPr>
    <a:lvl2pPr marL="408188" algn="l" defTabSz="408188" rtl="0" eaLnBrk="1" latinLnBrk="0" hangingPunct="1">
      <a:defRPr sz="1079" kern="1200">
        <a:solidFill>
          <a:schemeClr val="tx1"/>
        </a:solidFill>
        <a:latin typeface="+mn-lt"/>
        <a:ea typeface="+mn-ea"/>
        <a:cs typeface="+mn-cs"/>
      </a:defRPr>
    </a:lvl2pPr>
    <a:lvl3pPr marL="816376" algn="l" defTabSz="408188" rtl="0" eaLnBrk="1" latinLnBrk="0" hangingPunct="1">
      <a:defRPr sz="1079" kern="1200">
        <a:solidFill>
          <a:schemeClr val="tx1"/>
        </a:solidFill>
        <a:latin typeface="+mn-lt"/>
        <a:ea typeface="+mn-ea"/>
        <a:cs typeface="+mn-cs"/>
      </a:defRPr>
    </a:lvl3pPr>
    <a:lvl4pPr marL="1224564" algn="l" defTabSz="408188" rtl="0" eaLnBrk="1" latinLnBrk="0" hangingPunct="1">
      <a:defRPr sz="1079" kern="1200">
        <a:solidFill>
          <a:schemeClr val="tx1"/>
        </a:solidFill>
        <a:latin typeface="+mn-lt"/>
        <a:ea typeface="+mn-ea"/>
        <a:cs typeface="+mn-cs"/>
      </a:defRPr>
    </a:lvl4pPr>
    <a:lvl5pPr marL="1632753" algn="l" defTabSz="408188" rtl="0" eaLnBrk="1" latinLnBrk="0" hangingPunct="1">
      <a:defRPr sz="1079" kern="1200">
        <a:solidFill>
          <a:schemeClr val="tx1"/>
        </a:solidFill>
        <a:latin typeface="+mn-lt"/>
        <a:ea typeface="+mn-ea"/>
        <a:cs typeface="+mn-cs"/>
      </a:defRPr>
    </a:lvl5pPr>
    <a:lvl6pPr marL="2040941" algn="l" defTabSz="408188" rtl="0" eaLnBrk="1" latinLnBrk="0" hangingPunct="1">
      <a:defRPr sz="1079" kern="1200">
        <a:solidFill>
          <a:schemeClr val="tx1"/>
        </a:solidFill>
        <a:latin typeface="+mn-lt"/>
        <a:ea typeface="+mn-ea"/>
        <a:cs typeface="+mn-cs"/>
      </a:defRPr>
    </a:lvl6pPr>
    <a:lvl7pPr marL="2449129" algn="l" defTabSz="408188" rtl="0" eaLnBrk="1" latinLnBrk="0" hangingPunct="1">
      <a:defRPr sz="1079" kern="1200">
        <a:solidFill>
          <a:schemeClr val="tx1"/>
        </a:solidFill>
        <a:latin typeface="+mn-lt"/>
        <a:ea typeface="+mn-ea"/>
        <a:cs typeface="+mn-cs"/>
      </a:defRPr>
    </a:lvl7pPr>
    <a:lvl8pPr marL="2857317" algn="l" defTabSz="408188" rtl="0" eaLnBrk="1" latinLnBrk="0" hangingPunct="1">
      <a:defRPr sz="1079" kern="1200">
        <a:solidFill>
          <a:schemeClr val="tx1"/>
        </a:solidFill>
        <a:latin typeface="+mn-lt"/>
        <a:ea typeface="+mn-ea"/>
        <a:cs typeface="+mn-cs"/>
      </a:defRPr>
    </a:lvl8pPr>
    <a:lvl9pPr marL="3265505" algn="l" defTabSz="408188" rtl="0" eaLnBrk="1" latinLnBrk="0" hangingPunct="1">
      <a:defRPr sz="107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064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2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1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25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321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385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450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51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1DCE3-D16D-A243-BB51-AEE349B73FB8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DE2FB-FF26-944D-A56B-2A8E6AE36AE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549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1DCE3-D16D-A243-BB51-AEE349B73FB8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DE2FB-FF26-944D-A56B-2A8E6AE36AE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625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1DCE3-D16D-A243-BB51-AEE349B73FB8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DE2FB-FF26-944D-A56B-2A8E6AE36AE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165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1DCE3-D16D-A243-BB51-AEE349B73FB8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DE2FB-FF26-944D-A56B-2A8E6AE36AE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242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556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1pPr>
            <a:lvl2pPr marL="406433" indent="0">
              <a:buNone/>
              <a:defRPr sz="1593">
                <a:solidFill>
                  <a:schemeClr val="tx1">
                    <a:tint val="75000"/>
                  </a:schemeClr>
                </a:solidFill>
              </a:defRPr>
            </a:lvl2pPr>
            <a:lvl3pPr marL="812865" indent="0">
              <a:buNone/>
              <a:defRPr sz="1408">
                <a:solidFill>
                  <a:schemeClr val="tx1">
                    <a:tint val="75000"/>
                  </a:schemeClr>
                </a:solidFill>
              </a:defRPr>
            </a:lvl3pPr>
            <a:lvl4pPr marL="1219298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4pPr>
            <a:lvl5pPr marL="1625730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5pPr>
            <a:lvl6pPr marL="2032163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6pPr>
            <a:lvl7pPr marL="2438595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7pPr>
            <a:lvl8pPr marL="2845028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8pPr>
            <a:lvl9pPr marL="3251460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1DCE3-D16D-A243-BB51-AEE349B73FB8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DE2FB-FF26-944D-A56B-2A8E6AE36AE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389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482"/>
            </a:lvl1pPr>
            <a:lvl2pPr>
              <a:defRPr sz="2148"/>
            </a:lvl2pPr>
            <a:lvl3pPr>
              <a:defRPr sz="1778"/>
            </a:lvl3pPr>
            <a:lvl4pPr>
              <a:defRPr sz="1593"/>
            </a:lvl4pPr>
            <a:lvl5pPr>
              <a:defRPr sz="1593"/>
            </a:lvl5pPr>
            <a:lvl6pPr>
              <a:defRPr sz="1593"/>
            </a:lvl6pPr>
            <a:lvl7pPr>
              <a:defRPr sz="1593"/>
            </a:lvl7pPr>
            <a:lvl8pPr>
              <a:defRPr sz="1593"/>
            </a:lvl8pPr>
            <a:lvl9pPr>
              <a:defRPr sz="159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82"/>
            </a:lvl1pPr>
            <a:lvl2pPr>
              <a:defRPr sz="2148"/>
            </a:lvl2pPr>
            <a:lvl3pPr>
              <a:defRPr sz="1778"/>
            </a:lvl3pPr>
            <a:lvl4pPr>
              <a:defRPr sz="1593"/>
            </a:lvl4pPr>
            <a:lvl5pPr>
              <a:defRPr sz="1593"/>
            </a:lvl5pPr>
            <a:lvl6pPr>
              <a:defRPr sz="1593"/>
            </a:lvl6pPr>
            <a:lvl7pPr>
              <a:defRPr sz="1593"/>
            </a:lvl7pPr>
            <a:lvl8pPr>
              <a:defRPr sz="1593"/>
            </a:lvl8pPr>
            <a:lvl9pPr>
              <a:defRPr sz="159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1DCE3-D16D-A243-BB51-AEE349B73FB8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DE2FB-FF26-944D-A56B-2A8E6AE36AE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640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148" b="1"/>
            </a:lvl1pPr>
            <a:lvl2pPr marL="406433" indent="0">
              <a:buNone/>
              <a:defRPr sz="1778" b="1"/>
            </a:lvl2pPr>
            <a:lvl3pPr marL="812865" indent="0">
              <a:buNone/>
              <a:defRPr sz="1593" b="1"/>
            </a:lvl3pPr>
            <a:lvl4pPr marL="1219298" indent="0">
              <a:buNone/>
              <a:defRPr sz="1408" b="1"/>
            </a:lvl4pPr>
            <a:lvl5pPr marL="1625730" indent="0">
              <a:buNone/>
              <a:defRPr sz="1408" b="1"/>
            </a:lvl5pPr>
            <a:lvl6pPr marL="2032163" indent="0">
              <a:buNone/>
              <a:defRPr sz="1408" b="1"/>
            </a:lvl6pPr>
            <a:lvl7pPr marL="2438595" indent="0">
              <a:buNone/>
              <a:defRPr sz="1408" b="1"/>
            </a:lvl7pPr>
            <a:lvl8pPr marL="2845028" indent="0">
              <a:buNone/>
              <a:defRPr sz="1408" b="1"/>
            </a:lvl8pPr>
            <a:lvl9pPr marL="3251460" indent="0">
              <a:buNone/>
              <a:defRPr sz="140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148"/>
            </a:lvl1pPr>
            <a:lvl2pPr>
              <a:defRPr sz="1778"/>
            </a:lvl2pPr>
            <a:lvl3pPr>
              <a:defRPr sz="1593"/>
            </a:lvl3pPr>
            <a:lvl4pPr>
              <a:defRPr sz="1408"/>
            </a:lvl4pPr>
            <a:lvl5pPr>
              <a:defRPr sz="1408"/>
            </a:lvl5pPr>
            <a:lvl6pPr>
              <a:defRPr sz="1408"/>
            </a:lvl6pPr>
            <a:lvl7pPr>
              <a:defRPr sz="1408"/>
            </a:lvl7pPr>
            <a:lvl8pPr>
              <a:defRPr sz="1408"/>
            </a:lvl8pPr>
            <a:lvl9pPr>
              <a:defRPr sz="140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148" b="1"/>
            </a:lvl1pPr>
            <a:lvl2pPr marL="406433" indent="0">
              <a:buNone/>
              <a:defRPr sz="1778" b="1"/>
            </a:lvl2pPr>
            <a:lvl3pPr marL="812865" indent="0">
              <a:buNone/>
              <a:defRPr sz="1593" b="1"/>
            </a:lvl3pPr>
            <a:lvl4pPr marL="1219298" indent="0">
              <a:buNone/>
              <a:defRPr sz="1408" b="1"/>
            </a:lvl4pPr>
            <a:lvl5pPr marL="1625730" indent="0">
              <a:buNone/>
              <a:defRPr sz="1408" b="1"/>
            </a:lvl5pPr>
            <a:lvl6pPr marL="2032163" indent="0">
              <a:buNone/>
              <a:defRPr sz="1408" b="1"/>
            </a:lvl6pPr>
            <a:lvl7pPr marL="2438595" indent="0">
              <a:buNone/>
              <a:defRPr sz="1408" b="1"/>
            </a:lvl7pPr>
            <a:lvl8pPr marL="2845028" indent="0">
              <a:buNone/>
              <a:defRPr sz="1408" b="1"/>
            </a:lvl8pPr>
            <a:lvl9pPr marL="3251460" indent="0">
              <a:buNone/>
              <a:defRPr sz="140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148"/>
            </a:lvl1pPr>
            <a:lvl2pPr>
              <a:defRPr sz="1778"/>
            </a:lvl2pPr>
            <a:lvl3pPr>
              <a:defRPr sz="1593"/>
            </a:lvl3pPr>
            <a:lvl4pPr>
              <a:defRPr sz="1408"/>
            </a:lvl4pPr>
            <a:lvl5pPr>
              <a:defRPr sz="1408"/>
            </a:lvl5pPr>
            <a:lvl6pPr>
              <a:defRPr sz="1408"/>
            </a:lvl6pPr>
            <a:lvl7pPr>
              <a:defRPr sz="1408"/>
            </a:lvl7pPr>
            <a:lvl8pPr>
              <a:defRPr sz="1408"/>
            </a:lvl8pPr>
            <a:lvl9pPr>
              <a:defRPr sz="140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1DCE3-D16D-A243-BB51-AEE349B73FB8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DE2FB-FF26-944D-A56B-2A8E6AE36AE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694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1DCE3-D16D-A243-BB51-AEE349B73FB8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DE2FB-FF26-944D-A56B-2A8E6AE36AE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680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1DCE3-D16D-A243-BB51-AEE349B73FB8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DE2FB-FF26-944D-A56B-2A8E6AE36AE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256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77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852"/>
            </a:lvl1pPr>
            <a:lvl2pPr>
              <a:defRPr sz="2482"/>
            </a:lvl2pPr>
            <a:lvl3pPr>
              <a:defRPr sz="2148"/>
            </a:lvl3pPr>
            <a:lvl4pPr>
              <a:defRPr sz="1778"/>
            </a:lvl4pPr>
            <a:lvl5pPr>
              <a:defRPr sz="1778"/>
            </a:lvl5pPr>
            <a:lvl6pPr>
              <a:defRPr sz="1778"/>
            </a:lvl6pPr>
            <a:lvl7pPr>
              <a:defRPr sz="1778"/>
            </a:lvl7pPr>
            <a:lvl8pPr>
              <a:defRPr sz="1778"/>
            </a:lvl8pPr>
            <a:lvl9pPr>
              <a:defRPr sz="177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259"/>
            </a:lvl1pPr>
            <a:lvl2pPr marL="406433" indent="0">
              <a:buNone/>
              <a:defRPr sz="1074"/>
            </a:lvl2pPr>
            <a:lvl3pPr marL="812865" indent="0">
              <a:buNone/>
              <a:defRPr sz="889"/>
            </a:lvl3pPr>
            <a:lvl4pPr marL="1219298" indent="0">
              <a:buNone/>
              <a:defRPr sz="815"/>
            </a:lvl4pPr>
            <a:lvl5pPr marL="1625730" indent="0">
              <a:buNone/>
              <a:defRPr sz="815"/>
            </a:lvl5pPr>
            <a:lvl6pPr marL="2032163" indent="0">
              <a:buNone/>
              <a:defRPr sz="815"/>
            </a:lvl6pPr>
            <a:lvl7pPr marL="2438595" indent="0">
              <a:buNone/>
              <a:defRPr sz="815"/>
            </a:lvl7pPr>
            <a:lvl8pPr marL="2845028" indent="0">
              <a:buNone/>
              <a:defRPr sz="815"/>
            </a:lvl8pPr>
            <a:lvl9pPr marL="3251460" indent="0">
              <a:buNone/>
              <a:defRPr sz="81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1DCE3-D16D-A243-BB51-AEE349B73FB8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DE2FB-FF26-944D-A56B-2A8E6AE36AE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937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77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852"/>
            </a:lvl1pPr>
            <a:lvl2pPr marL="406433" indent="0">
              <a:buNone/>
              <a:defRPr sz="2482"/>
            </a:lvl2pPr>
            <a:lvl3pPr marL="812865" indent="0">
              <a:buNone/>
              <a:defRPr sz="2148"/>
            </a:lvl3pPr>
            <a:lvl4pPr marL="1219298" indent="0">
              <a:buNone/>
              <a:defRPr sz="1778"/>
            </a:lvl4pPr>
            <a:lvl5pPr marL="1625730" indent="0">
              <a:buNone/>
              <a:defRPr sz="1778"/>
            </a:lvl5pPr>
            <a:lvl6pPr marL="2032163" indent="0">
              <a:buNone/>
              <a:defRPr sz="1778"/>
            </a:lvl6pPr>
            <a:lvl7pPr marL="2438595" indent="0">
              <a:buNone/>
              <a:defRPr sz="1778"/>
            </a:lvl7pPr>
            <a:lvl8pPr marL="2845028" indent="0">
              <a:buNone/>
              <a:defRPr sz="1778"/>
            </a:lvl8pPr>
            <a:lvl9pPr marL="3251460" indent="0">
              <a:buNone/>
              <a:defRPr sz="1778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259"/>
            </a:lvl1pPr>
            <a:lvl2pPr marL="406433" indent="0">
              <a:buNone/>
              <a:defRPr sz="1074"/>
            </a:lvl2pPr>
            <a:lvl3pPr marL="812865" indent="0">
              <a:buNone/>
              <a:defRPr sz="889"/>
            </a:lvl3pPr>
            <a:lvl4pPr marL="1219298" indent="0">
              <a:buNone/>
              <a:defRPr sz="815"/>
            </a:lvl4pPr>
            <a:lvl5pPr marL="1625730" indent="0">
              <a:buNone/>
              <a:defRPr sz="815"/>
            </a:lvl5pPr>
            <a:lvl6pPr marL="2032163" indent="0">
              <a:buNone/>
              <a:defRPr sz="815"/>
            </a:lvl6pPr>
            <a:lvl7pPr marL="2438595" indent="0">
              <a:buNone/>
              <a:defRPr sz="815"/>
            </a:lvl7pPr>
            <a:lvl8pPr marL="2845028" indent="0">
              <a:buNone/>
              <a:defRPr sz="815"/>
            </a:lvl8pPr>
            <a:lvl9pPr marL="3251460" indent="0">
              <a:buNone/>
              <a:defRPr sz="81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1DCE3-D16D-A243-BB51-AEE349B73FB8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DE2FB-FF26-944D-A56B-2A8E6AE36AE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922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219456" tIns="109728" rIns="219456" bIns="10972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219456" tIns="109728" rIns="219456" bIns="10972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219456" tIns="109728" rIns="219456" bIns="109728" rtlCol="0" anchor="ctr"/>
          <a:lstStyle>
            <a:lvl1pPr algn="l">
              <a:defRPr sz="10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1DCE3-D16D-A243-BB51-AEE349B73FB8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219456" tIns="109728" rIns="219456" bIns="109728" rtlCol="0" anchor="ctr"/>
          <a:lstStyle>
            <a:lvl1pPr algn="ctr">
              <a:defRPr sz="10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219456" tIns="109728" rIns="219456" bIns="109728" rtlCol="0" anchor="ctr"/>
          <a:lstStyle>
            <a:lvl1pPr algn="r">
              <a:defRPr sz="10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DE2FB-FF26-944D-A56B-2A8E6AE36AE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124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06433" rtl="0" eaLnBrk="1" latinLnBrk="0" hangingPunct="1">
        <a:spcBef>
          <a:spcPct val="0"/>
        </a:spcBef>
        <a:buNone/>
        <a:defRPr sz="39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824" indent="-304824" algn="l" defTabSz="406433" rtl="0" eaLnBrk="1" latinLnBrk="0" hangingPunct="1">
        <a:spcBef>
          <a:spcPct val="20000"/>
        </a:spcBef>
        <a:buFont typeface="Arial"/>
        <a:buChar char="•"/>
        <a:defRPr sz="2852" kern="1200">
          <a:solidFill>
            <a:schemeClr val="tx1"/>
          </a:solidFill>
          <a:latin typeface="+mn-lt"/>
          <a:ea typeface="+mn-ea"/>
          <a:cs typeface="+mn-cs"/>
        </a:defRPr>
      </a:lvl1pPr>
      <a:lvl2pPr marL="660453" indent="-254020" algn="l" defTabSz="406433" rtl="0" eaLnBrk="1" latinLnBrk="0" hangingPunct="1">
        <a:spcBef>
          <a:spcPct val="20000"/>
        </a:spcBef>
        <a:buFont typeface="Arial"/>
        <a:buChar char="–"/>
        <a:defRPr sz="2482" kern="1200">
          <a:solidFill>
            <a:schemeClr val="tx1"/>
          </a:solidFill>
          <a:latin typeface="+mn-lt"/>
          <a:ea typeface="+mn-ea"/>
          <a:cs typeface="+mn-cs"/>
        </a:defRPr>
      </a:lvl2pPr>
      <a:lvl3pPr marL="1016081" indent="-203216" algn="l" defTabSz="406433" rtl="0" eaLnBrk="1" latinLnBrk="0" hangingPunct="1">
        <a:spcBef>
          <a:spcPct val="20000"/>
        </a:spcBef>
        <a:buFont typeface="Arial"/>
        <a:buChar char="•"/>
        <a:defRPr sz="2148" kern="1200">
          <a:solidFill>
            <a:schemeClr val="tx1"/>
          </a:solidFill>
          <a:latin typeface="+mn-lt"/>
          <a:ea typeface="+mn-ea"/>
          <a:cs typeface="+mn-cs"/>
        </a:defRPr>
      </a:lvl3pPr>
      <a:lvl4pPr marL="1422514" indent="-203216" algn="l" defTabSz="406433" rtl="0" eaLnBrk="1" latinLnBrk="0" hangingPunct="1">
        <a:spcBef>
          <a:spcPct val="20000"/>
        </a:spcBef>
        <a:buFont typeface="Arial"/>
        <a:buChar char="–"/>
        <a:defRPr sz="1778" kern="1200">
          <a:solidFill>
            <a:schemeClr val="tx1"/>
          </a:solidFill>
          <a:latin typeface="+mn-lt"/>
          <a:ea typeface="+mn-ea"/>
          <a:cs typeface="+mn-cs"/>
        </a:defRPr>
      </a:lvl4pPr>
      <a:lvl5pPr marL="1828946" indent="-203216" algn="l" defTabSz="406433" rtl="0" eaLnBrk="1" latinLnBrk="0" hangingPunct="1">
        <a:spcBef>
          <a:spcPct val="20000"/>
        </a:spcBef>
        <a:buFont typeface="Arial"/>
        <a:buChar char="»"/>
        <a:defRPr sz="1778" kern="1200">
          <a:solidFill>
            <a:schemeClr val="tx1"/>
          </a:solidFill>
          <a:latin typeface="+mn-lt"/>
          <a:ea typeface="+mn-ea"/>
          <a:cs typeface="+mn-cs"/>
        </a:defRPr>
      </a:lvl5pPr>
      <a:lvl6pPr marL="2235379" indent="-203216" algn="l" defTabSz="406433" rtl="0" eaLnBrk="1" latinLnBrk="0" hangingPunct="1">
        <a:spcBef>
          <a:spcPct val="20000"/>
        </a:spcBef>
        <a:buFont typeface="Arial"/>
        <a:buChar char="•"/>
        <a:defRPr sz="1778" kern="1200">
          <a:solidFill>
            <a:schemeClr val="tx1"/>
          </a:solidFill>
          <a:latin typeface="+mn-lt"/>
          <a:ea typeface="+mn-ea"/>
          <a:cs typeface="+mn-cs"/>
        </a:defRPr>
      </a:lvl6pPr>
      <a:lvl7pPr marL="2641811" indent="-203216" algn="l" defTabSz="406433" rtl="0" eaLnBrk="1" latinLnBrk="0" hangingPunct="1">
        <a:spcBef>
          <a:spcPct val="20000"/>
        </a:spcBef>
        <a:buFont typeface="Arial"/>
        <a:buChar char="•"/>
        <a:defRPr sz="1778" kern="1200">
          <a:solidFill>
            <a:schemeClr val="tx1"/>
          </a:solidFill>
          <a:latin typeface="+mn-lt"/>
          <a:ea typeface="+mn-ea"/>
          <a:cs typeface="+mn-cs"/>
        </a:defRPr>
      </a:lvl7pPr>
      <a:lvl8pPr marL="3048244" indent="-203216" algn="l" defTabSz="406433" rtl="0" eaLnBrk="1" latinLnBrk="0" hangingPunct="1">
        <a:spcBef>
          <a:spcPct val="20000"/>
        </a:spcBef>
        <a:buFont typeface="Arial"/>
        <a:buChar char="•"/>
        <a:defRPr sz="1778" kern="1200">
          <a:solidFill>
            <a:schemeClr val="tx1"/>
          </a:solidFill>
          <a:latin typeface="+mn-lt"/>
          <a:ea typeface="+mn-ea"/>
          <a:cs typeface="+mn-cs"/>
        </a:defRPr>
      </a:lvl8pPr>
      <a:lvl9pPr marL="3454676" indent="-203216" algn="l" defTabSz="406433" rtl="0" eaLnBrk="1" latinLnBrk="0" hangingPunct="1">
        <a:spcBef>
          <a:spcPct val="20000"/>
        </a:spcBef>
        <a:buFont typeface="Arial"/>
        <a:buChar char="•"/>
        <a:defRPr sz="17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6433" rtl="0" eaLnBrk="1" latinLnBrk="0" hangingPunct="1">
        <a:defRPr sz="1593" kern="1200">
          <a:solidFill>
            <a:schemeClr val="tx1"/>
          </a:solidFill>
          <a:latin typeface="+mn-lt"/>
          <a:ea typeface="+mn-ea"/>
          <a:cs typeface="+mn-cs"/>
        </a:defRPr>
      </a:lvl1pPr>
      <a:lvl2pPr marL="406433" algn="l" defTabSz="406433" rtl="0" eaLnBrk="1" latinLnBrk="0" hangingPunct="1">
        <a:defRPr sz="1593" kern="1200">
          <a:solidFill>
            <a:schemeClr val="tx1"/>
          </a:solidFill>
          <a:latin typeface="+mn-lt"/>
          <a:ea typeface="+mn-ea"/>
          <a:cs typeface="+mn-cs"/>
        </a:defRPr>
      </a:lvl2pPr>
      <a:lvl3pPr marL="812865" algn="l" defTabSz="406433" rtl="0" eaLnBrk="1" latinLnBrk="0" hangingPunct="1">
        <a:defRPr sz="1593" kern="1200">
          <a:solidFill>
            <a:schemeClr val="tx1"/>
          </a:solidFill>
          <a:latin typeface="+mn-lt"/>
          <a:ea typeface="+mn-ea"/>
          <a:cs typeface="+mn-cs"/>
        </a:defRPr>
      </a:lvl3pPr>
      <a:lvl4pPr marL="1219298" algn="l" defTabSz="406433" rtl="0" eaLnBrk="1" latinLnBrk="0" hangingPunct="1">
        <a:defRPr sz="1593" kern="1200">
          <a:solidFill>
            <a:schemeClr val="tx1"/>
          </a:solidFill>
          <a:latin typeface="+mn-lt"/>
          <a:ea typeface="+mn-ea"/>
          <a:cs typeface="+mn-cs"/>
        </a:defRPr>
      </a:lvl4pPr>
      <a:lvl5pPr marL="1625730" algn="l" defTabSz="406433" rtl="0" eaLnBrk="1" latinLnBrk="0" hangingPunct="1">
        <a:defRPr sz="1593" kern="1200">
          <a:solidFill>
            <a:schemeClr val="tx1"/>
          </a:solidFill>
          <a:latin typeface="+mn-lt"/>
          <a:ea typeface="+mn-ea"/>
          <a:cs typeface="+mn-cs"/>
        </a:defRPr>
      </a:lvl5pPr>
      <a:lvl6pPr marL="2032163" algn="l" defTabSz="406433" rtl="0" eaLnBrk="1" latinLnBrk="0" hangingPunct="1">
        <a:defRPr sz="1593" kern="1200">
          <a:solidFill>
            <a:schemeClr val="tx1"/>
          </a:solidFill>
          <a:latin typeface="+mn-lt"/>
          <a:ea typeface="+mn-ea"/>
          <a:cs typeface="+mn-cs"/>
        </a:defRPr>
      </a:lvl6pPr>
      <a:lvl7pPr marL="2438595" algn="l" defTabSz="406433" rtl="0" eaLnBrk="1" latinLnBrk="0" hangingPunct="1">
        <a:defRPr sz="1593" kern="1200">
          <a:solidFill>
            <a:schemeClr val="tx1"/>
          </a:solidFill>
          <a:latin typeface="+mn-lt"/>
          <a:ea typeface="+mn-ea"/>
          <a:cs typeface="+mn-cs"/>
        </a:defRPr>
      </a:lvl7pPr>
      <a:lvl8pPr marL="2845028" algn="l" defTabSz="406433" rtl="0" eaLnBrk="1" latinLnBrk="0" hangingPunct="1">
        <a:defRPr sz="1593" kern="1200">
          <a:solidFill>
            <a:schemeClr val="tx1"/>
          </a:solidFill>
          <a:latin typeface="+mn-lt"/>
          <a:ea typeface="+mn-ea"/>
          <a:cs typeface="+mn-cs"/>
        </a:defRPr>
      </a:lvl8pPr>
      <a:lvl9pPr marL="3251460" algn="l" defTabSz="406433" rtl="0" eaLnBrk="1" latinLnBrk="0" hangingPunct="1">
        <a:defRPr sz="159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DE47FC-B605-42EA-D097-D7406831B6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455403AF-EA8E-815B-07A9-B98D7EBEED0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57906" y="53659"/>
            <a:ext cx="440324" cy="457082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0E3C8A0C-F66E-F507-FC0E-DC4211AD2B96}"/>
              </a:ext>
            </a:extLst>
          </p:cNvPr>
          <p:cNvSpPr txBox="1"/>
          <p:nvPr/>
        </p:nvSpPr>
        <p:spPr>
          <a:xfrm>
            <a:off x="8102601" y="905472"/>
            <a:ext cx="481222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50" dirty="0">
                <a:solidFill>
                  <a:schemeClr val="bg1"/>
                </a:solidFill>
              </a:rPr>
              <a:t>100 µm</a:t>
            </a:r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243E2F4D-F868-FCE1-4943-99424F97F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Claire</a:t>
            </a:r>
          </a:p>
        </p:txBody>
      </p:sp>
      <p:sp>
        <p:nvSpPr>
          <p:cNvPr id="2" name="Google Shape;812;g1f1d988c9ca_34_8">
            <a:extLst>
              <a:ext uri="{FF2B5EF4-FFF2-40B4-BE49-F238E27FC236}">
                <a16:creationId xmlns:a16="http://schemas.microsoft.com/office/drawing/2014/main" id="{056F634F-E689-C05B-8904-410C99F17DFD}"/>
              </a:ext>
            </a:extLst>
          </p:cNvPr>
          <p:cNvSpPr/>
          <p:nvPr/>
        </p:nvSpPr>
        <p:spPr>
          <a:xfrm>
            <a:off x="0" y="0"/>
            <a:ext cx="9144000" cy="5238974"/>
          </a:xfrm>
          <a:prstGeom prst="rect">
            <a:avLst/>
          </a:prstGeom>
          <a:gradFill>
            <a:gsLst>
              <a:gs pos="0">
                <a:srgbClr val="1A0E26"/>
              </a:gs>
              <a:gs pos="63000">
                <a:srgbClr val="451948"/>
              </a:gs>
              <a:gs pos="100000">
                <a:srgbClr val="682264"/>
              </a:gs>
            </a:gsLst>
            <a:lin ang="18000042" scaled="0"/>
          </a:gradFill>
          <a:ln>
            <a:noFill/>
          </a:ln>
        </p:spPr>
        <p:txBody>
          <a:bodyPr spcFirstLastPara="1" wrap="square" lIns="33863" tIns="16913" rIns="33863" bIns="16913" anchor="ctr" anchorCtr="0">
            <a:noAutofit/>
          </a:bodyPr>
          <a:lstStyle/>
          <a:p>
            <a:pPr algn="ctr">
              <a:buClr>
                <a:srgbClr val="000000"/>
              </a:buClr>
              <a:buSzPts val="1400"/>
            </a:pPr>
            <a:endParaRPr sz="700" dirty="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774E7B0C-9931-8880-42CF-49BD835FB812}"/>
              </a:ext>
            </a:extLst>
          </p:cNvPr>
          <p:cNvSpPr txBox="1">
            <a:spLocks/>
          </p:cNvSpPr>
          <p:nvPr/>
        </p:nvSpPr>
        <p:spPr>
          <a:xfrm>
            <a:off x="457200" y="204895"/>
            <a:ext cx="10215716" cy="667131"/>
          </a:xfrm>
          <a:prstGeom prst="rect">
            <a:avLst/>
          </a:prstGeom>
        </p:spPr>
        <p:txBody>
          <a:bodyPr vert="horz" lIns="219456" tIns="109728" rIns="219456" bIns="109728" rtlCol="0" anchor="ctr">
            <a:normAutofit/>
          </a:bodyPr>
          <a:lstStyle>
            <a:lvl1pPr algn="ctr" defTabSz="406433" rtl="0" eaLnBrk="1" latinLnBrk="0" hangingPunct="1">
              <a:spcBef>
                <a:spcPct val="0"/>
              </a:spcBef>
              <a:buNone/>
              <a:defRPr sz="392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800" dirty="0" err="1">
                <a:solidFill>
                  <a:srgbClr val="F1BD3C"/>
                </a:solidFill>
                <a:latin typeface="Franklin Gothic Medium"/>
              </a:rPr>
              <a:t>Influence</a:t>
            </a:r>
            <a:r>
              <a:rPr lang="de-DE" sz="2800" dirty="0">
                <a:solidFill>
                  <a:srgbClr val="F1BD3C"/>
                </a:solidFill>
                <a:latin typeface="Franklin Gothic Medium"/>
              </a:rPr>
              <a:t> </a:t>
            </a:r>
            <a:r>
              <a:rPr lang="de-DE" sz="2800" dirty="0" err="1">
                <a:solidFill>
                  <a:srgbClr val="F1BD3C"/>
                </a:solidFill>
                <a:latin typeface="Franklin Gothic Medium"/>
              </a:rPr>
              <a:t>of</a:t>
            </a:r>
            <a:r>
              <a:rPr lang="de-DE" sz="2800" dirty="0">
                <a:solidFill>
                  <a:srgbClr val="F1BD3C"/>
                </a:solidFill>
                <a:latin typeface="Franklin Gothic Medium"/>
              </a:rPr>
              <a:t> </a:t>
            </a:r>
            <a:r>
              <a:rPr lang="de-DE" sz="2800" dirty="0" err="1">
                <a:solidFill>
                  <a:srgbClr val="F1BD3C"/>
                </a:solidFill>
                <a:latin typeface="Franklin Gothic Medium"/>
              </a:rPr>
              <a:t>the</a:t>
            </a:r>
            <a:r>
              <a:rPr lang="de-DE" sz="2800" dirty="0">
                <a:solidFill>
                  <a:srgbClr val="F1BD3C"/>
                </a:solidFill>
                <a:latin typeface="Franklin Gothic Medium"/>
              </a:rPr>
              <a:t> </a:t>
            </a:r>
            <a:r>
              <a:rPr lang="de-DE" sz="2800" dirty="0" err="1">
                <a:solidFill>
                  <a:srgbClr val="F1BD3C"/>
                </a:solidFill>
                <a:latin typeface="Franklin Gothic Medium"/>
              </a:rPr>
              <a:t>seed</a:t>
            </a:r>
            <a:r>
              <a:rPr lang="de-DE" sz="2800" dirty="0">
                <a:solidFill>
                  <a:srgbClr val="F1BD3C"/>
                </a:solidFill>
                <a:latin typeface="Franklin Gothic Medium"/>
              </a:rPr>
              <a:t> </a:t>
            </a:r>
            <a:r>
              <a:rPr lang="de-DE" sz="2800" dirty="0" err="1">
                <a:solidFill>
                  <a:srgbClr val="F1BD3C"/>
                </a:solidFill>
                <a:latin typeface="Franklin Gothic Medium"/>
              </a:rPr>
              <a:t>treatment</a:t>
            </a:r>
            <a:r>
              <a:rPr lang="de-DE" sz="2800" dirty="0">
                <a:solidFill>
                  <a:srgbClr val="F1BD3C"/>
                </a:solidFill>
                <a:latin typeface="Franklin Gothic Medium"/>
              </a:rPr>
              <a:t> on </a:t>
            </a:r>
            <a:r>
              <a:rPr lang="de-DE" sz="2800" dirty="0" err="1">
                <a:solidFill>
                  <a:srgbClr val="F1BD3C"/>
                </a:solidFill>
                <a:latin typeface="Franklin Gothic Medium"/>
              </a:rPr>
              <a:t>the</a:t>
            </a:r>
            <a:r>
              <a:rPr lang="de-DE" sz="2800" dirty="0">
                <a:solidFill>
                  <a:srgbClr val="F1BD3C"/>
                </a:solidFill>
                <a:latin typeface="Franklin Gothic Medium"/>
              </a:rPr>
              <a:t> </a:t>
            </a:r>
            <a:r>
              <a:rPr lang="de-DE" sz="2800" dirty="0" err="1">
                <a:solidFill>
                  <a:srgbClr val="F1BD3C"/>
                </a:solidFill>
                <a:latin typeface="Franklin Gothic Medium"/>
              </a:rPr>
              <a:t>yield</a:t>
            </a:r>
            <a:endParaRPr lang="en-GB" sz="2800" dirty="0">
              <a:solidFill>
                <a:srgbClr val="F1BD3C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85D6B5A8-0D91-C215-6B60-17E223575FD4}"/>
              </a:ext>
            </a:extLst>
          </p:cNvPr>
          <p:cNvSpPr txBox="1"/>
          <p:nvPr/>
        </p:nvSpPr>
        <p:spPr>
          <a:xfrm>
            <a:off x="560177" y="878563"/>
            <a:ext cx="100770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Trial carried out in the long rainy season 2024 by </a:t>
            </a:r>
            <a:r>
              <a:rPr lang="en-GB" sz="1800" dirty="0">
                <a:solidFill>
                  <a:schemeClr val="accent3"/>
                </a:solidFill>
              </a:rPr>
              <a:t>ICM SOLUTIONS LTD</a:t>
            </a:r>
            <a:r>
              <a:rPr lang="en-GB" sz="18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GB" sz="18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Sorghum</a:t>
            </a:r>
            <a:r>
              <a:rPr lang="en-GB" sz="18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834426A2-847E-13EC-AC0B-2B585F7D7F20}"/>
              </a:ext>
            </a:extLst>
          </p:cNvPr>
          <p:cNvSpPr txBox="1"/>
          <p:nvPr/>
        </p:nvSpPr>
        <p:spPr>
          <a:xfrm>
            <a:off x="712934" y="1185209"/>
            <a:ext cx="7568029" cy="37805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Trial locations: County Siaya and Kakamega in Western Kenya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Randomized Complete Block Design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Plot size: 					2.00m x 5.00m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Spacing between the rows: 	75cm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Spacing between the plants: 	10cm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Variety:						</a:t>
            </a:r>
            <a:r>
              <a:rPr lang="en-GB" sz="1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Gadam</a:t>
            </a:r>
            <a:endParaRPr lang="en-GB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 of replications:		4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Planting:						April 11</a:t>
            </a:r>
            <a:r>
              <a:rPr lang="en-GB" sz="18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12</a:t>
            </a:r>
            <a:r>
              <a:rPr lang="en-GB" sz="18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 2024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Harvest:						July 25</a:t>
            </a:r>
            <a:r>
              <a:rPr lang="en-GB" sz="18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 </a:t>
            </a:r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27</a:t>
            </a:r>
            <a:r>
              <a:rPr lang="en-GB" sz="18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 2024</a:t>
            </a:r>
          </a:p>
        </p:txBody>
      </p:sp>
    </p:spTree>
    <p:extLst>
      <p:ext uri="{BB962C8B-B14F-4D97-AF65-F5344CB8AC3E}">
        <p14:creationId xmlns:p14="http://schemas.microsoft.com/office/powerpoint/2010/main" val="800466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17161B-A433-029E-5525-84B53AD32A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5FF5CAB5-9276-4855-F72F-5DC772BE503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57906" y="53659"/>
            <a:ext cx="440324" cy="457082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015B1EC7-578A-B103-F26D-91CECEEFEC59}"/>
              </a:ext>
            </a:extLst>
          </p:cNvPr>
          <p:cNvSpPr txBox="1"/>
          <p:nvPr/>
        </p:nvSpPr>
        <p:spPr>
          <a:xfrm>
            <a:off x="8102601" y="905472"/>
            <a:ext cx="481222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50" dirty="0">
                <a:solidFill>
                  <a:schemeClr val="bg1"/>
                </a:solidFill>
              </a:rPr>
              <a:t>100 µm</a:t>
            </a:r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E10954E3-6C07-92B7-1157-BA69509E1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Claire</a:t>
            </a:r>
          </a:p>
        </p:txBody>
      </p:sp>
      <p:sp>
        <p:nvSpPr>
          <p:cNvPr id="2" name="Google Shape;812;g1f1d988c9ca_34_8">
            <a:extLst>
              <a:ext uri="{FF2B5EF4-FFF2-40B4-BE49-F238E27FC236}">
                <a16:creationId xmlns:a16="http://schemas.microsoft.com/office/drawing/2014/main" id="{A6E9DC22-A847-DFC2-EFF2-2C6CCC2826CA}"/>
              </a:ext>
            </a:extLst>
          </p:cNvPr>
          <p:cNvSpPr/>
          <p:nvPr/>
        </p:nvSpPr>
        <p:spPr>
          <a:xfrm>
            <a:off x="0" y="0"/>
            <a:ext cx="9144000" cy="5238974"/>
          </a:xfrm>
          <a:prstGeom prst="rect">
            <a:avLst/>
          </a:prstGeom>
          <a:gradFill>
            <a:gsLst>
              <a:gs pos="0">
                <a:srgbClr val="1A0E26"/>
              </a:gs>
              <a:gs pos="63000">
                <a:srgbClr val="451948"/>
              </a:gs>
              <a:gs pos="100000">
                <a:srgbClr val="682264"/>
              </a:gs>
            </a:gsLst>
            <a:lin ang="18000042" scaled="0"/>
          </a:gradFill>
          <a:ln>
            <a:noFill/>
          </a:ln>
        </p:spPr>
        <p:txBody>
          <a:bodyPr spcFirstLastPara="1" wrap="square" lIns="33863" tIns="16913" rIns="33863" bIns="16913" anchor="ctr" anchorCtr="0">
            <a:noAutofit/>
          </a:bodyPr>
          <a:lstStyle/>
          <a:p>
            <a:pPr algn="ctr">
              <a:buClr>
                <a:srgbClr val="000000"/>
              </a:buClr>
              <a:buSzPts val="1400"/>
            </a:pPr>
            <a:endParaRPr sz="700" dirty="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02549856-3010-675B-7EA4-676D9062659C}"/>
              </a:ext>
            </a:extLst>
          </p:cNvPr>
          <p:cNvSpPr txBox="1">
            <a:spLocks/>
          </p:cNvSpPr>
          <p:nvPr/>
        </p:nvSpPr>
        <p:spPr>
          <a:xfrm>
            <a:off x="570891" y="63729"/>
            <a:ext cx="10215716" cy="667131"/>
          </a:xfrm>
          <a:prstGeom prst="rect">
            <a:avLst/>
          </a:prstGeom>
        </p:spPr>
        <p:txBody>
          <a:bodyPr vert="horz" lIns="219456" tIns="109728" rIns="219456" bIns="109728" rtlCol="0" anchor="ctr">
            <a:normAutofit/>
          </a:bodyPr>
          <a:lstStyle>
            <a:lvl1pPr algn="ctr" defTabSz="406433" rtl="0" eaLnBrk="1" latinLnBrk="0" hangingPunct="1">
              <a:spcBef>
                <a:spcPct val="0"/>
              </a:spcBef>
              <a:buNone/>
              <a:defRPr sz="392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800" dirty="0" err="1">
                <a:solidFill>
                  <a:srgbClr val="F1BD3C"/>
                </a:solidFill>
                <a:latin typeface="Franklin Gothic Medium"/>
              </a:rPr>
              <a:t>Influence</a:t>
            </a:r>
            <a:r>
              <a:rPr lang="de-DE" sz="2800" dirty="0">
                <a:solidFill>
                  <a:srgbClr val="F1BD3C"/>
                </a:solidFill>
                <a:latin typeface="Franklin Gothic Medium"/>
              </a:rPr>
              <a:t> </a:t>
            </a:r>
            <a:r>
              <a:rPr lang="de-DE" sz="2800" dirty="0" err="1">
                <a:solidFill>
                  <a:srgbClr val="F1BD3C"/>
                </a:solidFill>
                <a:latin typeface="Franklin Gothic Medium"/>
              </a:rPr>
              <a:t>of</a:t>
            </a:r>
            <a:r>
              <a:rPr lang="de-DE" sz="2800" dirty="0">
                <a:solidFill>
                  <a:srgbClr val="F1BD3C"/>
                </a:solidFill>
                <a:latin typeface="Franklin Gothic Medium"/>
              </a:rPr>
              <a:t> </a:t>
            </a:r>
            <a:r>
              <a:rPr lang="de-DE" sz="2800" dirty="0" err="1">
                <a:solidFill>
                  <a:srgbClr val="F1BD3C"/>
                </a:solidFill>
                <a:latin typeface="Franklin Gothic Medium"/>
              </a:rPr>
              <a:t>the</a:t>
            </a:r>
            <a:r>
              <a:rPr lang="de-DE" sz="2800" dirty="0">
                <a:solidFill>
                  <a:srgbClr val="F1BD3C"/>
                </a:solidFill>
                <a:latin typeface="Franklin Gothic Medium"/>
              </a:rPr>
              <a:t> </a:t>
            </a:r>
            <a:r>
              <a:rPr lang="de-DE" sz="2800" dirty="0" err="1">
                <a:solidFill>
                  <a:srgbClr val="F1BD3C"/>
                </a:solidFill>
                <a:latin typeface="Franklin Gothic Medium"/>
              </a:rPr>
              <a:t>seed</a:t>
            </a:r>
            <a:r>
              <a:rPr lang="de-DE" sz="2800" dirty="0">
                <a:solidFill>
                  <a:srgbClr val="F1BD3C"/>
                </a:solidFill>
                <a:latin typeface="Franklin Gothic Medium"/>
              </a:rPr>
              <a:t> </a:t>
            </a:r>
            <a:r>
              <a:rPr lang="de-DE" sz="2800" dirty="0" err="1">
                <a:solidFill>
                  <a:srgbClr val="F1BD3C"/>
                </a:solidFill>
                <a:latin typeface="Franklin Gothic Medium"/>
              </a:rPr>
              <a:t>treatment</a:t>
            </a:r>
            <a:r>
              <a:rPr lang="de-DE" sz="2800" dirty="0">
                <a:solidFill>
                  <a:srgbClr val="F1BD3C"/>
                </a:solidFill>
                <a:latin typeface="Franklin Gothic Medium"/>
              </a:rPr>
              <a:t> on </a:t>
            </a:r>
            <a:r>
              <a:rPr lang="de-DE" sz="2800" dirty="0" err="1">
                <a:solidFill>
                  <a:srgbClr val="F1BD3C"/>
                </a:solidFill>
                <a:latin typeface="Franklin Gothic Medium"/>
              </a:rPr>
              <a:t>the</a:t>
            </a:r>
            <a:r>
              <a:rPr lang="de-DE" sz="2800" dirty="0">
                <a:solidFill>
                  <a:srgbClr val="F1BD3C"/>
                </a:solidFill>
                <a:latin typeface="Franklin Gothic Medium"/>
              </a:rPr>
              <a:t> </a:t>
            </a:r>
            <a:r>
              <a:rPr lang="de-DE" sz="2800" dirty="0" err="1">
                <a:solidFill>
                  <a:srgbClr val="F1BD3C"/>
                </a:solidFill>
                <a:latin typeface="Franklin Gothic Medium"/>
              </a:rPr>
              <a:t>yield</a:t>
            </a:r>
            <a:endParaRPr lang="en-GB" sz="2800" dirty="0">
              <a:solidFill>
                <a:srgbClr val="F1BD3C"/>
              </a:solidFill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3091EB7-F97C-024A-1361-0C00C78D18B1}"/>
              </a:ext>
            </a:extLst>
          </p:cNvPr>
          <p:cNvSpPr txBox="1"/>
          <p:nvPr/>
        </p:nvSpPr>
        <p:spPr>
          <a:xfrm>
            <a:off x="709584" y="688115"/>
            <a:ext cx="100770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Trial carried out in the long rainy season 2024 by </a:t>
            </a:r>
            <a:r>
              <a:rPr lang="en-GB" sz="1800" dirty="0">
                <a:solidFill>
                  <a:schemeClr val="accent3"/>
                </a:solidFill>
              </a:rPr>
              <a:t>ICM SOLUTIONS LTD</a:t>
            </a:r>
            <a:r>
              <a:rPr lang="en-GB" sz="18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GB" sz="18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Sorghum</a:t>
            </a:r>
            <a:r>
              <a:rPr lang="en-GB" sz="18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3ECFAA40-7EA1-4336-A6AD-E2E8BB1EBD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0923438"/>
              </p:ext>
            </p:extLst>
          </p:nvPr>
        </p:nvGraphicFramePr>
        <p:xfrm>
          <a:off x="814698" y="1174517"/>
          <a:ext cx="7287903" cy="3787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72281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31B2D1-09CA-132C-48C0-75BE3F1AC6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9392A7AA-AB71-D673-770D-0D4F9E28D36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57906" y="53659"/>
            <a:ext cx="440324" cy="457082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FD647941-3230-9BBC-33FD-E0617F3AF89D}"/>
              </a:ext>
            </a:extLst>
          </p:cNvPr>
          <p:cNvSpPr txBox="1"/>
          <p:nvPr/>
        </p:nvSpPr>
        <p:spPr>
          <a:xfrm>
            <a:off x="8102601" y="905472"/>
            <a:ext cx="481222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50" dirty="0">
                <a:solidFill>
                  <a:schemeClr val="bg1"/>
                </a:solidFill>
              </a:rPr>
              <a:t>100 µm</a:t>
            </a:r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8ED414C2-4F98-47F9-23AA-081369AB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Claire</a:t>
            </a:r>
          </a:p>
        </p:txBody>
      </p:sp>
      <p:sp>
        <p:nvSpPr>
          <p:cNvPr id="2" name="Google Shape;812;g1f1d988c9ca_34_8">
            <a:extLst>
              <a:ext uri="{FF2B5EF4-FFF2-40B4-BE49-F238E27FC236}">
                <a16:creationId xmlns:a16="http://schemas.microsoft.com/office/drawing/2014/main" id="{C3E45462-68F8-515A-84E6-63FBF4FEF954}"/>
              </a:ext>
            </a:extLst>
          </p:cNvPr>
          <p:cNvSpPr/>
          <p:nvPr/>
        </p:nvSpPr>
        <p:spPr>
          <a:xfrm>
            <a:off x="0" y="0"/>
            <a:ext cx="9144000" cy="5238974"/>
          </a:xfrm>
          <a:prstGeom prst="rect">
            <a:avLst/>
          </a:prstGeom>
          <a:gradFill>
            <a:gsLst>
              <a:gs pos="0">
                <a:srgbClr val="1A0E26"/>
              </a:gs>
              <a:gs pos="63000">
                <a:srgbClr val="451948"/>
              </a:gs>
              <a:gs pos="100000">
                <a:srgbClr val="682264"/>
              </a:gs>
            </a:gsLst>
            <a:lin ang="18000042" scaled="0"/>
          </a:gradFill>
          <a:ln>
            <a:noFill/>
          </a:ln>
        </p:spPr>
        <p:txBody>
          <a:bodyPr spcFirstLastPara="1" wrap="square" lIns="33863" tIns="16913" rIns="33863" bIns="16913" anchor="ctr" anchorCtr="0">
            <a:noAutofit/>
          </a:bodyPr>
          <a:lstStyle/>
          <a:p>
            <a:pPr algn="ctr">
              <a:buClr>
                <a:srgbClr val="000000"/>
              </a:buClr>
              <a:buSzPts val="1400"/>
            </a:pPr>
            <a:endParaRPr sz="700" dirty="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3A63043C-DF1F-F37C-6851-ABF8EBE39E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3981905"/>
              </p:ext>
            </p:extLst>
          </p:nvPr>
        </p:nvGraphicFramePr>
        <p:xfrm>
          <a:off x="1373976" y="1205408"/>
          <a:ext cx="6789255" cy="3750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itel 1">
            <a:extLst>
              <a:ext uri="{FF2B5EF4-FFF2-40B4-BE49-F238E27FC236}">
                <a16:creationId xmlns:a16="http://schemas.microsoft.com/office/drawing/2014/main" id="{B3478BE0-87BA-F5B8-D84E-ED9EBBC2A1B0}"/>
              </a:ext>
            </a:extLst>
          </p:cNvPr>
          <p:cNvSpPr txBox="1">
            <a:spLocks/>
          </p:cNvSpPr>
          <p:nvPr/>
        </p:nvSpPr>
        <p:spPr>
          <a:xfrm>
            <a:off x="570891" y="63729"/>
            <a:ext cx="10215716" cy="667131"/>
          </a:xfrm>
          <a:prstGeom prst="rect">
            <a:avLst/>
          </a:prstGeom>
        </p:spPr>
        <p:txBody>
          <a:bodyPr vert="horz" lIns="219456" tIns="109728" rIns="219456" bIns="109728" rtlCol="0" anchor="ctr">
            <a:normAutofit/>
          </a:bodyPr>
          <a:lstStyle>
            <a:lvl1pPr algn="ctr" defTabSz="406433" rtl="0" eaLnBrk="1" latinLnBrk="0" hangingPunct="1">
              <a:spcBef>
                <a:spcPct val="0"/>
              </a:spcBef>
              <a:buNone/>
              <a:defRPr sz="392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800" dirty="0" err="1">
                <a:solidFill>
                  <a:srgbClr val="F1BD3C"/>
                </a:solidFill>
                <a:latin typeface="Franklin Gothic Medium"/>
              </a:rPr>
              <a:t>Influence</a:t>
            </a:r>
            <a:r>
              <a:rPr lang="de-DE" sz="2800" dirty="0">
                <a:solidFill>
                  <a:srgbClr val="F1BD3C"/>
                </a:solidFill>
                <a:latin typeface="Franklin Gothic Medium"/>
              </a:rPr>
              <a:t> </a:t>
            </a:r>
            <a:r>
              <a:rPr lang="de-DE" sz="2800" dirty="0" err="1">
                <a:solidFill>
                  <a:srgbClr val="F1BD3C"/>
                </a:solidFill>
                <a:latin typeface="Franklin Gothic Medium"/>
              </a:rPr>
              <a:t>of</a:t>
            </a:r>
            <a:r>
              <a:rPr lang="de-DE" sz="2800" dirty="0">
                <a:solidFill>
                  <a:srgbClr val="F1BD3C"/>
                </a:solidFill>
                <a:latin typeface="Franklin Gothic Medium"/>
              </a:rPr>
              <a:t> </a:t>
            </a:r>
            <a:r>
              <a:rPr lang="de-DE" sz="2800" dirty="0" err="1">
                <a:solidFill>
                  <a:srgbClr val="F1BD3C"/>
                </a:solidFill>
                <a:latin typeface="Franklin Gothic Medium"/>
              </a:rPr>
              <a:t>the</a:t>
            </a:r>
            <a:r>
              <a:rPr lang="de-DE" sz="2800" dirty="0">
                <a:solidFill>
                  <a:srgbClr val="F1BD3C"/>
                </a:solidFill>
                <a:latin typeface="Franklin Gothic Medium"/>
              </a:rPr>
              <a:t> </a:t>
            </a:r>
            <a:r>
              <a:rPr lang="de-DE" sz="2800" dirty="0" err="1">
                <a:solidFill>
                  <a:srgbClr val="F1BD3C"/>
                </a:solidFill>
                <a:latin typeface="Franklin Gothic Medium"/>
              </a:rPr>
              <a:t>seed</a:t>
            </a:r>
            <a:r>
              <a:rPr lang="de-DE" sz="2800" dirty="0">
                <a:solidFill>
                  <a:srgbClr val="F1BD3C"/>
                </a:solidFill>
                <a:latin typeface="Franklin Gothic Medium"/>
              </a:rPr>
              <a:t> </a:t>
            </a:r>
            <a:r>
              <a:rPr lang="de-DE" sz="2800" dirty="0" err="1">
                <a:solidFill>
                  <a:srgbClr val="F1BD3C"/>
                </a:solidFill>
                <a:latin typeface="Franklin Gothic Medium"/>
              </a:rPr>
              <a:t>treatment</a:t>
            </a:r>
            <a:r>
              <a:rPr lang="de-DE" sz="2800" dirty="0">
                <a:solidFill>
                  <a:srgbClr val="F1BD3C"/>
                </a:solidFill>
                <a:latin typeface="Franklin Gothic Medium"/>
              </a:rPr>
              <a:t> on </a:t>
            </a:r>
            <a:r>
              <a:rPr lang="de-DE" sz="2800" dirty="0" err="1">
                <a:solidFill>
                  <a:srgbClr val="F1BD3C"/>
                </a:solidFill>
                <a:latin typeface="Franklin Gothic Medium"/>
              </a:rPr>
              <a:t>the</a:t>
            </a:r>
            <a:r>
              <a:rPr lang="de-DE" sz="2800" dirty="0">
                <a:solidFill>
                  <a:srgbClr val="F1BD3C"/>
                </a:solidFill>
                <a:latin typeface="Franklin Gothic Medium"/>
              </a:rPr>
              <a:t> </a:t>
            </a:r>
            <a:r>
              <a:rPr lang="de-DE" sz="2800" dirty="0" err="1">
                <a:solidFill>
                  <a:srgbClr val="F1BD3C"/>
                </a:solidFill>
                <a:latin typeface="Franklin Gothic Medium"/>
              </a:rPr>
              <a:t>yield</a:t>
            </a:r>
            <a:endParaRPr lang="en-GB" sz="2800" dirty="0">
              <a:solidFill>
                <a:srgbClr val="F1BD3C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F33C85FA-13AD-5C30-8AEB-BF2A63E37FD1}"/>
              </a:ext>
            </a:extLst>
          </p:cNvPr>
          <p:cNvSpPr txBox="1"/>
          <p:nvPr/>
        </p:nvSpPr>
        <p:spPr>
          <a:xfrm>
            <a:off x="709584" y="688115"/>
            <a:ext cx="100770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Trial carried out in the long rainy season 2024 by </a:t>
            </a:r>
            <a:r>
              <a:rPr lang="en-GB" sz="1800" dirty="0">
                <a:solidFill>
                  <a:schemeClr val="accent3"/>
                </a:solidFill>
              </a:rPr>
              <a:t>ICM SOLUTIONS LTD</a:t>
            </a:r>
            <a:r>
              <a:rPr lang="en-GB" sz="18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GB" sz="18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Sorghum</a:t>
            </a:r>
            <a:r>
              <a:rPr lang="en-GB" sz="18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50629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6353EB-F25E-012F-6964-D2E2E8F374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0E43A169-49D3-AF44-B3BE-2C47CC94238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57906" y="53659"/>
            <a:ext cx="440324" cy="457082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09C92A55-64B2-CA57-4619-38464571F72C}"/>
              </a:ext>
            </a:extLst>
          </p:cNvPr>
          <p:cNvSpPr txBox="1"/>
          <p:nvPr/>
        </p:nvSpPr>
        <p:spPr>
          <a:xfrm>
            <a:off x="8102601" y="905472"/>
            <a:ext cx="481222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50" dirty="0">
                <a:solidFill>
                  <a:schemeClr val="bg1"/>
                </a:solidFill>
              </a:rPr>
              <a:t>100 µm</a:t>
            </a:r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95769058-BF9F-52CD-FCBA-DDCD6DF0B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Claire</a:t>
            </a:r>
          </a:p>
        </p:txBody>
      </p:sp>
      <p:sp>
        <p:nvSpPr>
          <p:cNvPr id="2" name="Google Shape;812;g1f1d988c9ca_34_8">
            <a:extLst>
              <a:ext uri="{FF2B5EF4-FFF2-40B4-BE49-F238E27FC236}">
                <a16:creationId xmlns:a16="http://schemas.microsoft.com/office/drawing/2014/main" id="{495429E3-D417-748F-53EB-79294719E6BF}"/>
              </a:ext>
            </a:extLst>
          </p:cNvPr>
          <p:cNvSpPr/>
          <p:nvPr/>
        </p:nvSpPr>
        <p:spPr>
          <a:xfrm>
            <a:off x="0" y="0"/>
            <a:ext cx="9144000" cy="5238974"/>
          </a:xfrm>
          <a:prstGeom prst="rect">
            <a:avLst/>
          </a:prstGeom>
          <a:gradFill>
            <a:gsLst>
              <a:gs pos="0">
                <a:srgbClr val="1A0E26"/>
              </a:gs>
              <a:gs pos="63000">
                <a:srgbClr val="451948"/>
              </a:gs>
              <a:gs pos="100000">
                <a:srgbClr val="682264"/>
              </a:gs>
            </a:gsLst>
            <a:lin ang="18000042" scaled="0"/>
          </a:gradFill>
          <a:ln>
            <a:noFill/>
          </a:ln>
        </p:spPr>
        <p:txBody>
          <a:bodyPr spcFirstLastPara="1" wrap="square" lIns="33863" tIns="16913" rIns="33863" bIns="16913" anchor="ctr" anchorCtr="0">
            <a:noAutofit/>
          </a:bodyPr>
          <a:lstStyle/>
          <a:p>
            <a:pPr algn="ctr">
              <a:buClr>
                <a:srgbClr val="000000"/>
              </a:buClr>
              <a:buSzPts val="1400"/>
            </a:pPr>
            <a:endParaRPr sz="700" dirty="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1186CDE2-3BFF-E27E-9A57-A776B955B32A}"/>
              </a:ext>
            </a:extLst>
          </p:cNvPr>
          <p:cNvSpPr txBox="1">
            <a:spLocks/>
          </p:cNvSpPr>
          <p:nvPr/>
        </p:nvSpPr>
        <p:spPr>
          <a:xfrm>
            <a:off x="873347" y="74599"/>
            <a:ext cx="10215716" cy="667131"/>
          </a:xfrm>
          <a:prstGeom prst="rect">
            <a:avLst/>
          </a:prstGeom>
        </p:spPr>
        <p:txBody>
          <a:bodyPr vert="horz" lIns="219456" tIns="109728" rIns="219456" bIns="109728" rtlCol="0" anchor="ctr">
            <a:normAutofit/>
          </a:bodyPr>
          <a:lstStyle>
            <a:lvl1pPr algn="ctr" defTabSz="406433" rtl="0" eaLnBrk="1" latinLnBrk="0" hangingPunct="1">
              <a:spcBef>
                <a:spcPct val="0"/>
              </a:spcBef>
              <a:buNone/>
              <a:defRPr sz="392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800" dirty="0" err="1">
                <a:solidFill>
                  <a:srgbClr val="F1BD3C"/>
                </a:solidFill>
                <a:latin typeface="Franklin Gothic Medium"/>
              </a:rPr>
              <a:t>Influence</a:t>
            </a:r>
            <a:r>
              <a:rPr lang="de-DE" sz="2800" dirty="0">
                <a:solidFill>
                  <a:srgbClr val="F1BD3C"/>
                </a:solidFill>
                <a:latin typeface="Franklin Gothic Medium"/>
              </a:rPr>
              <a:t> </a:t>
            </a:r>
            <a:r>
              <a:rPr lang="de-DE" sz="2800" dirty="0" err="1">
                <a:solidFill>
                  <a:srgbClr val="F1BD3C"/>
                </a:solidFill>
                <a:latin typeface="Franklin Gothic Medium"/>
              </a:rPr>
              <a:t>of</a:t>
            </a:r>
            <a:r>
              <a:rPr lang="de-DE" sz="2800" dirty="0">
                <a:solidFill>
                  <a:srgbClr val="F1BD3C"/>
                </a:solidFill>
                <a:latin typeface="Franklin Gothic Medium"/>
              </a:rPr>
              <a:t> </a:t>
            </a:r>
            <a:r>
              <a:rPr lang="de-DE" sz="2800" dirty="0" err="1">
                <a:solidFill>
                  <a:srgbClr val="F1BD3C"/>
                </a:solidFill>
                <a:latin typeface="Franklin Gothic Medium"/>
              </a:rPr>
              <a:t>the</a:t>
            </a:r>
            <a:r>
              <a:rPr lang="de-DE" sz="2800" dirty="0">
                <a:solidFill>
                  <a:srgbClr val="F1BD3C"/>
                </a:solidFill>
                <a:latin typeface="Franklin Gothic Medium"/>
              </a:rPr>
              <a:t> </a:t>
            </a:r>
            <a:r>
              <a:rPr lang="de-DE" sz="2800" dirty="0" err="1">
                <a:solidFill>
                  <a:srgbClr val="F1BD3C"/>
                </a:solidFill>
                <a:latin typeface="Franklin Gothic Medium"/>
              </a:rPr>
              <a:t>seed</a:t>
            </a:r>
            <a:r>
              <a:rPr lang="de-DE" sz="2800" dirty="0">
                <a:solidFill>
                  <a:srgbClr val="F1BD3C"/>
                </a:solidFill>
                <a:latin typeface="Franklin Gothic Medium"/>
              </a:rPr>
              <a:t> </a:t>
            </a:r>
            <a:r>
              <a:rPr lang="de-DE" sz="2800" dirty="0" err="1">
                <a:solidFill>
                  <a:srgbClr val="F1BD3C"/>
                </a:solidFill>
                <a:latin typeface="Franklin Gothic Medium"/>
              </a:rPr>
              <a:t>treatment</a:t>
            </a:r>
            <a:r>
              <a:rPr lang="de-DE" sz="2800" dirty="0">
                <a:solidFill>
                  <a:srgbClr val="F1BD3C"/>
                </a:solidFill>
                <a:latin typeface="Franklin Gothic Medium"/>
              </a:rPr>
              <a:t> on </a:t>
            </a:r>
            <a:r>
              <a:rPr lang="de-DE" sz="2800" dirty="0" err="1">
                <a:solidFill>
                  <a:srgbClr val="F1BD3C"/>
                </a:solidFill>
                <a:latin typeface="Franklin Gothic Medium"/>
              </a:rPr>
              <a:t>the</a:t>
            </a:r>
            <a:r>
              <a:rPr lang="de-DE" sz="2800" dirty="0">
                <a:solidFill>
                  <a:srgbClr val="F1BD3C"/>
                </a:solidFill>
                <a:latin typeface="Franklin Gothic Medium"/>
              </a:rPr>
              <a:t> </a:t>
            </a:r>
            <a:r>
              <a:rPr lang="de-DE" sz="2800" dirty="0" err="1">
                <a:solidFill>
                  <a:srgbClr val="F1BD3C"/>
                </a:solidFill>
                <a:latin typeface="Franklin Gothic Medium"/>
              </a:rPr>
              <a:t>yield</a:t>
            </a:r>
            <a:endParaRPr lang="en-GB" sz="2800" dirty="0">
              <a:solidFill>
                <a:srgbClr val="F1BD3C"/>
              </a:solidFill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3EF8840-DDDD-A099-CCDA-142A04191F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845" y="850907"/>
            <a:ext cx="5819375" cy="382762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84E7CE9F-753C-CDCC-23C0-3A7178A97084}"/>
              </a:ext>
            </a:extLst>
          </p:cNvPr>
          <p:cNvSpPr txBox="1"/>
          <p:nvPr/>
        </p:nvSpPr>
        <p:spPr>
          <a:xfrm>
            <a:off x="7130726" y="3970646"/>
            <a:ext cx="177357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Striga asiatica on maize</a:t>
            </a:r>
          </a:p>
        </p:txBody>
      </p:sp>
    </p:spTree>
    <p:extLst>
      <p:ext uri="{BB962C8B-B14F-4D97-AF65-F5344CB8AC3E}">
        <p14:creationId xmlns:p14="http://schemas.microsoft.com/office/powerpoint/2010/main" val="2410033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95413D-C6B4-3F43-F00F-9B995FEC2A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B2D0A55B-4507-2C6D-C3BB-23CF08B39DD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57906" y="53659"/>
            <a:ext cx="440324" cy="457082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05C31D47-030C-4F17-D9DB-45611A69474E}"/>
              </a:ext>
            </a:extLst>
          </p:cNvPr>
          <p:cNvSpPr txBox="1"/>
          <p:nvPr/>
        </p:nvSpPr>
        <p:spPr>
          <a:xfrm>
            <a:off x="8102601" y="905472"/>
            <a:ext cx="481222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50" dirty="0">
                <a:solidFill>
                  <a:schemeClr val="bg1"/>
                </a:solidFill>
              </a:rPr>
              <a:t>100 µm</a:t>
            </a:r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13FBB4C2-07BA-3F1F-7005-2D581F0F7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Claire</a:t>
            </a:r>
          </a:p>
        </p:txBody>
      </p:sp>
      <p:sp>
        <p:nvSpPr>
          <p:cNvPr id="2" name="Google Shape;812;g1f1d988c9ca_34_8">
            <a:extLst>
              <a:ext uri="{FF2B5EF4-FFF2-40B4-BE49-F238E27FC236}">
                <a16:creationId xmlns:a16="http://schemas.microsoft.com/office/drawing/2014/main" id="{5692ED8D-9BD4-8AB0-A565-F28E11020E14}"/>
              </a:ext>
            </a:extLst>
          </p:cNvPr>
          <p:cNvSpPr/>
          <p:nvPr/>
        </p:nvSpPr>
        <p:spPr>
          <a:xfrm>
            <a:off x="0" y="0"/>
            <a:ext cx="9144000" cy="5238974"/>
          </a:xfrm>
          <a:prstGeom prst="rect">
            <a:avLst/>
          </a:prstGeom>
          <a:gradFill>
            <a:gsLst>
              <a:gs pos="0">
                <a:srgbClr val="1A0E26"/>
              </a:gs>
              <a:gs pos="63000">
                <a:srgbClr val="451948"/>
              </a:gs>
              <a:gs pos="100000">
                <a:srgbClr val="682264"/>
              </a:gs>
            </a:gsLst>
            <a:lin ang="18000042" scaled="0"/>
          </a:gradFill>
          <a:ln>
            <a:noFill/>
          </a:ln>
        </p:spPr>
        <p:txBody>
          <a:bodyPr spcFirstLastPara="1" wrap="square" lIns="33863" tIns="16913" rIns="33863" bIns="16913" anchor="ctr" anchorCtr="0">
            <a:noAutofit/>
          </a:bodyPr>
          <a:lstStyle/>
          <a:p>
            <a:pPr algn="ctr">
              <a:buClr>
                <a:srgbClr val="000000"/>
              </a:buClr>
              <a:buSzPts val="1400"/>
            </a:pPr>
            <a:endParaRPr sz="700" dirty="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F53CEB95-7AEE-4D9D-5F29-7D67BC09E0B3}"/>
              </a:ext>
            </a:extLst>
          </p:cNvPr>
          <p:cNvSpPr txBox="1">
            <a:spLocks/>
          </p:cNvSpPr>
          <p:nvPr/>
        </p:nvSpPr>
        <p:spPr>
          <a:xfrm>
            <a:off x="624158" y="259325"/>
            <a:ext cx="10215716" cy="667131"/>
          </a:xfrm>
          <a:prstGeom prst="rect">
            <a:avLst/>
          </a:prstGeom>
        </p:spPr>
        <p:txBody>
          <a:bodyPr vert="horz" lIns="219456" tIns="109728" rIns="219456" bIns="109728" rtlCol="0" anchor="ctr">
            <a:normAutofit/>
          </a:bodyPr>
          <a:lstStyle>
            <a:lvl1pPr algn="ctr" defTabSz="406433" rtl="0" eaLnBrk="1" latinLnBrk="0" hangingPunct="1">
              <a:spcBef>
                <a:spcPct val="0"/>
              </a:spcBef>
              <a:buNone/>
              <a:defRPr sz="392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800" dirty="0" err="1">
                <a:solidFill>
                  <a:srgbClr val="F1BD3C"/>
                </a:solidFill>
                <a:latin typeface="Franklin Gothic Medium"/>
              </a:rPr>
              <a:t>Influence</a:t>
            </a:r>
            <a:r>
              <a:rPr lang="de-DE" sz="2800" dirty="0">
                <a:solidFill>
                  <a:srgbClr val="F1BD3C"/>
                </a:solidFill>
                <a:latin typeface="Franklin Gothic Medium"/>
              </a:rPr>
              <a:t> </a:t>
            </a:r>
            <a:r>
              <a:rPr lang="de-DE" sz="2800" dirty="0" err="1">
                <a:solidFill>
                  <a:srgbClr val="F1BD3C"/>
                </a:solidFill>
                <a:latin typeface="Franklin Gothic Medium"/>
              </a:rPr>
              <a:t>of</a:t>
            </a:r>
            <a:r>
              <a:rPr lang="de-DE" sz="2800" dirty="0">
                <a:solidFill>
                  <a:srgbClr val="F1BD3C"/>
                </a:solidFill>
                <a:latin typeface="Franklin Gothic Medium"/>
              </a:rPr>
              <a:t> </a:t>
            </a:r>
            <a:r>
              <a:rPr lang="de-DE" sz="2800" dirty="0" err="1">
                <a:solidFill>
                  <a:srgbClr val="F1BD3C"/>
                </a:solidFill>
                <a:latin typeface="Franklin Gothic Medium"/>
              </a:rPr>
              <a:t>the</a:t>
            </a:r>
            <a:r>
              <a:rPr lang="de-DE" sz="2800" dirty="0">
                <a:solidFill>
                  <a:srgbClr val="F1BD3C"/>
                </a:solidFill>
                <a:latin typeface="Franklin Gothic Medium"/>
              </a:rPr>
              <a:t> </a:t>
            </a:r>
            <a:r>
              <a:rPr lang="de-DE" sz="2800" dirty="0" err="1">
                <a:solidFill>
                  <a:srgbClr val="F1BD3C"/>
                </a:solidFill>
                <a:latin typeface="Franklin Gothic Medium"/>
              </a:rPr>
              <a:t>seed</a:t>
            </a:r>
            <a:r>
              <a:rPr lang="de-DE" sz="2800" dirty="0">
                <a:solidFill>
                  <a:srgbClr val="F1BD3C"/>
                </a:solidFill>
                <a:latin typeface="Franklin Gothic Medium"/>
              </a:rPr>
              <a:t> </a:t>
            </a:r>
            <a:r>
              <a:rPr lang="de-DE" sz="2800" dirty="0" err="1">
                <a:solidFill>
                  <a:srgbClr val="F1BD3C"/>
                </a:solidFill>
                <a:latin typeface="Franklin Gothic Medium"/>
              </a:rPr>
              <a:t>treatment</a:t>
            </a:r>
            <a:r>
              <a:rPr lang="de-DE" sz="2800" dirty="0">
                <a:solidFill>
                  <a:srgbClr val="F1BD3C"/>
                </a:solidFill>
                <a:latin typeface="Franklin Gothic Medium"/>
              </a:rPr>
              <a:t> on </a:t>
            </a:r>
            <a:r>
              <a:rPr lang="de-DE" sz="2800" dirty="0" err="1">
                <a:solidFill>
                  <a:srgbClr val="F1BD3C"/>
                </a:solidFill>
                <a:latin typeface="Franklin Gothic Medium"/>
              </a:rPr>
              <a:t>the</a:t>
            </a:r>
            <a:r>
              <a:rPr lang="de-DE" sz="2800" dirty="0">
                <a:solidFill>
                  <a:srgbClr val="F1BD3C"/>
                </a:solidFill>
                <a:latin typeface="Franklin Gothic Medium"/>
              </a:rPr>
              <a:t> </a:t>
            </a:r>
            <a:r>
              <a:rPr lang="de-DE" sz="2800" dirty="0" err="1">
                <a:solidFill>
                  <a:srgbClr val="F1BD3C"/>
                </a:solidFill>
                <a:latin typeface="Franklin Gothic Medium"/>
              </a:rPr>
              <a:t>yield</a:t>
            </a:r>
            <a:endParaRPr lang="en-GB" sz="2800" dirty="0">
              <a:solidFill>
                <a:srgbClr val="F1BD3C"/>
              </a:solidFill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F09021A-1C8C-739A-CF34-9B597E338F2C}"/>
              </a:ext>
            </a:extLst>
          </p:cNvPr>
          <p:cNvSpPr txBox="1"/>
          <p:nvPr/>
        </p:nvSpPr>
        <p:spPr>
          <a:xfrm>
            <a:off x="762851" y="999580"/>
            <a:ext cx="100770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Trial to check the efficacy against Striga asiatica in maize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BDC76DD6-5723-D8CA-DB33-B3E99C9F73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829" y="3268496"/>
            <a:ext cx="7800341" cy="1432295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3C02E2DC-E201-C4EA-18E1-EC3D0EDE5AE4}"/>
              </a:ext>
            </a:extLst>
          </p:cNvPr>
          <p:cNvSpPr txBox="1"/>
          <p:nvPr/>
        </p:nvSpPr>
        <p:spPr>
          <a:xfrm>
            <a:off x="762851" y="1419158"/>
            <a:ext cx="895713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far, we only carried out one trial.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trial was carried out in November 2023 in Kilifi North (coastal region of Kenya)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Variety: DK 777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 rate: 8g per kg of seed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0877E82-B536-9329-52F3-C465C3D58305}"/>
              </a:ext>
            </a:extLst>
          </p:cNvPr>
          <p:cNvSpPr txBox="1"/>
          <p:nvPr/>
        </p:nvSpPr>
        <p:spPr>
          <a:xfrm>
            <a:off x="762851" y="2676497"/>
            <a:ext cx="615099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Cut out of the report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234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270</Words>
  <Application>Microsoft Office PowerPoint</Application>
  <PresentationFormat>Bildschirmpräsentation (16:9)</PresentationFormat>
  <Paragraphs>40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Franklin Gothic Medium</vt:lpstr>
      <vt:lpstr>Open Sans</vt:lpstr>
      <vt:lpstr>Office Theme</vt:lpstr>
      <vt:lpstr>Claire</vt:lpstr>
      <vt:lpstr>Claire</vt:lpstr>
      <vt:lpstr>Claire</vt:lpstr>
      <vt:lpstr>Claire</vt:lpstr>
      <vt:lpstr>Claire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Peter Lueth</cp:lastModifiedBy>
  <cp:revision>346</cp:revision>
  <dcterms:created xsi:type="dcterms:W3CDTF">2021-09-08T22:59:11Z</dcterms:created>
  <dcterms:modified xsi:type="dcterms:W3CDTF">2025-03-25T08:15:01Z</dcterms:modified>
</cp:coreProperties>
</file>